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00704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71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389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517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9634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375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804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569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366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091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731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38A1C84-149D-4436-8A6D-40E624E663F2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AFCFC36-0861-48BC-97CB-8DD40DA727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09866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28A4F6D-A9D5-8A73-B7B4-88277B60F9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Evaluasi</a:t>
            </a:r>
            <a:r>
              <a:rPr lang="en-US" sz="3200" dirty="0"/>
              <a:t> model dan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endParaRPr lang="en-ID" sz="32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4A35E1DB-C504-7353-A810-697ECC5E89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Henni,ST.,MT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3783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88A1B06-0E23-B1EF-C59B-5020EC5C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3200" dirty="0" err="1"/>
              <a:t>langkah-langkah</a:t>
            </a:r>
            <a:r>
              <a:rPr lang="en-ID" sz="3200" dirty="0"/>
              <a:t> </a:t>
            </a:r>
            <a:r>
              <a:rPr lang="en-ID" sz="3200" dirty="0" err="1"/>
              <a:t>pengambilan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menggunakan</a:t>
            </a:r>
            <a:r>
              <a:rPr lang="en-ID" sz="3200" dirty="0"/>
              <a:t> machine learning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4244B75-5CCA-CD24-AE66-6AB36CD8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10" y="2011680"/>
            <a:ext cx="11525692" cy="46974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1 </a:t>
            </a:r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Masalah</a:t>
            </a:r>
            <a:endParaRPr lang="en-ID" dirty="0"/>
          </a:p>
          <a:p>
            <a:pPr algn="just"/>
            <a:r>
              <a:rPr lang="en-ID" dirty="0"/>
              <a:t>Langkah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dan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dipecahkan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machine learning.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 algn="just"/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: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dicapai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, </a:t>
            </a:r>
            <a:r>
              <a:rPr lang="en-ID" dirty="0" err="1"/>
              <a:t>mengurangi</a:t>
            </a:r>
            <a:r>
              <a:rPr lang="en-ID" dirty="0"/>
              <a:t> churn </a:t>
            </a:r>
            <a:r>
              <a:rPr lang="en-ID" dirty="0" err="1"/>
              <a:t>pelanggan</a:t>
            </a:r>
            <a:r>
              <a:rPr lang="en-ID" dirty="0"/>
              <a:t>).</a:t>
            </a:r>
          </a:p>
          <a:p>
            <a:pPr lvl="1" algn="just"/>
            <a:r>
              <a:rPr lang="en-ID" dirty="0" err="1"/>
              <a:t>Spesifikasi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: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dipecahkan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data yang </a:t>
            </a:r>
            <a:r>
              <a:rPr lang="en-ID" dirty="0" err="1"/>
              <a:t>tersedia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/>
              <a:t>2 </a:t>
            </a:r>
            <a:r>
              <a:rPr lang="en-ID" dirty="0" err="1"/>
              <a:t>Pengumpulan</a:t>
            </a:r>
            <a:r>
              <a:rPr lang="en-ID" dirty="0"/>
              <a:t> dan </a:t>
            </a:r>
            <a:r>
              <a:rPr lang="en-ID" dirty="0" err="1"/>
              <a:t>Persiapan</a:t>
            </a:r>
            <a:r>
              <a:rPr lang="en-ID" dirty="0"/>
              <a:t> Data</a:t>
            </a:r>
          </a:p>
          <a:p>
            <a:pPr algn="just"/>
            <a:r>
              <a:rPr lang="en-ID" dirty="0"/>
              <a:t>Data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baku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machine learning. Langkah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ID" dirty="0"/>
              <a:t> </a:t>
            </a:r>
            <a:r>
              <a:rPr lang="en-ID" dirty="0" err="1"/>
              <a:t>Pengumpulan</a:t>
            </a:r>
            <a:r>
              <a:rPr lang="en-ID" dirty="0"/>
              <a:t> Data: </a:t>
            </a:r>
            <a:r>
              <a:rPr lang="en-ID" dirty="0" err="1"/>
              <a:t>Mengumpulkan</a:t>
            </a:r>
            <a:r>
              <a:rPr lang="en-ID" dirty="0"/>
              <a:t> data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database internal, API, </a:t>
            </a:r>
            <a:r>
              <a:rPr lang="en-ID" dirty="0" err="1"/>
              <a:t>atau</a:t>
            </a:r>
            <a:r>
              <a:rPr lang="en-ID" dirty="0"/>
              <a:t> data </a:t>
            </a:r>
            <a:r>
              <a:rPr lang="en-ID" dirty="0" err="1"/>
              <a:t>eksternal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Pembersihan</a:t>
            </a:r>
            <a:r>
              <a:rPr lang="en-ID" dirty="0"/>
              <a:t> Data: </a:t>
            </a:r>
            <a:r>
              <a:rPr lang="en-ID" dirty="0" err="1"/>
              <a:t>Mengatasi</a:t>
            </a:r>
            <a:r>
              <a:rPr lang="en-ID" dirty="0"/>
              <a:t> data yang </a:t>
            </a:r>
            <a:r>
              <a:rPr lang="en-ID" dirty="0" err="1"/>
              <a:t>hilang</a:t>
            </a:r>
            <a:r>
              <a:rPr lang="en-ID" dirty="0"/>
              <a:t>, </a:t>
            </a:r>
            <a:r>
              <a:rPr lang="en-ID" dirty="0" err="1"/>
              <a:t>mengoreksi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, dan </a:t>
            </a:r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duplikasi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Transformasi</a:t>
            </a:r>
            <a:r>
              <a:rPr lang="en-ID" dirty="0"/>
              <a:t> Data: </a:t>
            </a:r>
            <a:r>
              <a:rPr lang="en-ID" dirty="0" err="1"/>
              <a:t>Mengubah</a:t>
            </a:r>
            <a:r>
              <a:rPr lang="en-ID" dirty="0"/>
              <a:t> data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format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normalisasi</a:t>
            </a:r>
            <a:r>
              <a:rPr lang="en-ID" dirty="0"/>
              <a:t>, </a:t>
            </a:r>
            <a:r>
              <a:rPr lang="en-ID" dirty="0" err="1"/>
              <a:t>pengkodean</a:t>
            </a:r>
            <a:r>
              <a:rPr lang="en-ID" dirty="0"/>
              <a:t> data </a:t>
            </a:r>
            <a:r>
              <a:rPr lang="en-ID" dirty="0" err="1"/>
              <a:t>kategori</a:t>
            </a:r>
            <a:r>
              <a:rPr lang="en-ID" dirty="0"/>
              <a:t>, dan </a:t>
            </a:r>
            <a:r>
              <a:rPr lang="en-ID" dirty="0" err="1"/>
              <a:t>pembuatan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672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5C67EF1-3335-AC81-167B-6A919BA6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langkah-langkah</a:t>
            </a:r>
            <a:r>
              <a:rPr lang="en-ID" sz="3200" dirty="0"/>
              <a:t> </a:t>
            </a:r>
            <a:r>
              <a:rPr lang="en-ID" sz="3200" dirty="0" err="1"/>
              <a:t>pengambilan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menggunakan</a:t>
            </a:r>
            <a:r>
              <a:rPr lang="en-ID" sz="3200" dirty="0"/>
              <a:t> machine learning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959D111-DB50-81A9-084B-7BC3C3411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2011680"/>
            <a:ext cx="11281145" cy="4562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3 </a:t>
            </a:r>
            <a:r>
              <a:rPr lang="en-ID" dirty="0" err="1"/>
              <a:t>Eksplorasi</a:t>
            </a:r>
            <a:r>
              <a:rPr lang="en-ID" dirty="0"/>
              <a:t> dan </a:t>
            </a:r>
            <a:r>
              <a:rPr lang="en-ID" dirty="0" err="1"/>
              <a:t>Analisis</a:t>
            </a:r>
            <a:r>
              <a:rPr lang="en-ID" dirty="0"/>
              <a:t> Data</a:t>
            </a:r>
          </a:p>
          <a:p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data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dan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data.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Deskriptif</a:t>
            </a:r>
            <a:r>
              <a:rPr lang="en-ID" dirty="0"/>
              <a:t>: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data.</a:t>
            </a:r>
          </a:p>
          <a:p>
            <a:pPr lvl="1" algn="just"/>
            <a:r>
              <a:rPr lang="en-ID" dirty="0" err="1"/>
              <a:t>Visualisasi</a:t>
            </a:r>
            <a:r>
              <a:rPr lang="en-ID" dirty="0"/>
              <a:t> Data: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grafik</a:t>
            </a:r>
            <a:r>
              <a:rPr lang="en-ID" dirty="0"/>
              <a:t> dan plot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mengeksplorasi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dan </a:t>
            </a:r>
            <a:r>
              <a:rPr lang="en-ID" dirty="0" err="1"/>
              <a:t>anomali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data.</a:t>
            </a:r>
          </a:p>
          <a:p>
            <a:pPr marL="0" indent="0">
              <a:buNone/>
            </a:pPr>
            <a:r>
              <a:rPr lang="en-ID" dirty="0"/>
              <a:t>4 </a:t>
            </a:r>
            <a:r>
              <a:rPr lang="en-ID" dirty="0" err="1"/>
              <a:t>Pemilihan</a:t>
            </a:r>
            <a:r>
              <a:rPr lang="en-ID" dirty="0"/>
              <a:t> Model Machine Learning</a:t>
            </a:r>
          </a:p>
          <a:p>
            <a:r>
              <a:rPr lang="en-ID" dirty="0" err="1"/>
              <a:t>Memilih</a:t>
            </a:r>
            <a:r>
              <a:rPr lang="en-ID" dirty="0"/>
              <a:t> model machine learning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. Model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lain:</a:t>
            </a:r>
          </a:p>
          <a:p>
            <a:pPr lvl="1"/>
            <a:r>
              <a:rPr lang="en-ID" dirty="0" err="1"/>
              <a:t>Regresi</a:t>
            </a:r>
            <a:r>
              <a:rPr lang="en-ID" dirty="0"/>
              <a:t>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kontinu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Klasifikasi</a:t>
            </a:r>
            <a:r>
              <a:rPr lang="en-ID" dirty="0"/>
              <a:t>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pengelompokan</a:t>
            </a:r>
            <a:r>
              <a:rPr lang="en-ID" dirty="0"/>
              <a:t> data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Clustering: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segmentasi</a:t>
            </a:r>
            <a:r>
              <a:rPr lang="en-ID" dirty="0"/>
              <a:t> data.</a:t>
            </a:r>
          </a:p>
          <a:p>
            <a:pPr lvl="1"/>
            <a:r>
              <a:rPr lang="en-ID" dirty="0" err="1"/>
              <a:t>Pohon</a:t>
            </a:r>
            <a:r>
              <a:rPr lang="en-ID" dirty="0"/>
              <a:t> Keputusan, Random Forest, SVM: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prediktif</a:t>
            </a:r>
            <a:r>
              <a:rPr lang="en-ID" dirty="0"/>
              <a:t>.</a:t>
            </a:r>
          </a:p>
          <a:p>
            <a:pPr lvl="1" algn="just"/>
            <a:r>
              <a:rPr lang="en-ID" dirty="0"/>
              <a:t>Neural Networks, Deep Learning: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pengenalan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7863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BB27CD0-388C-2BED-0479-F1BD333B5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langkah-langkah</a:t>
            </a:r>
            <a:r>
              <a:rPr lang="en-ID" sz="3200" dirty="0"/>
              <a:t> </a:t>
            </a:r>
            <a:r>
              <a:rPr lang="en-ID" sz="3200" dirty="0" err="1"/>
              <a:t>pengambilan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menggunakan</a:t>
            </a:r>
            <a:r>
              <a:rPr lang="en-ID" sz="3200" dirty="0"/>
              <a:t> machine learning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C69004B-C088-7ABA-DF85-7CBDE52CF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2011680"/>
            <a:ext cx="10685721" cy="4686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/>
              <a:t>5 </a:t>
            </a:r>
            <a:r>
              <a:rPr lang="en-ID" dirty="0" err="1"/>
              <a:t>Pelatihan</a:t>
            </a:r>
            <a:r>
              <a:rPr lang="en-ID" dirty="0"/>
              <a:t> Model</a:t>
            </a:r>
          </a:p>
          <a:p>
            <a:pPr algn="just"/>
            <a:r>
              <a:rPr lang="en-ID" dirty="0" err="1"/>
              <a:t>Melatih</a:t>
            </a:r>
            <a:r>
              <a:rPr lang="en-ID" dirty="0"/>
              <a:t> model machine learning </a:t>
            </a:r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pelatihan</a:t>
            </a:r>
            <a:r>
              <a:rPr lang="en-ID" dirty="0"/>
              <a:t>. Langkah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 algn="just"/>
            <a:r>
              <a:rPr lang="en-ID" dirty="0" err="1"/>
              <a:t>Pembagian</a:t>
            </a:r>
            <a:r>
              <a:rPr lang="en-ID" dirty="0"/>
              <a:t> Data: </a:t>
            </a:r>
            <a:r>
              <a:rPr lang="en-ID" dirty="0" err="1"/>
              <a:t>Memisahkan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set </a:t>
            </a:r>
            <a:r>
              <a:rPr lang="en-ID" dirty="0" err="1"/>
              <a:t>pelatihan</a:t>
            </a:r>
            <a:r>
              <a:rPr lang="en-ID" dirty="0"/>
              <a:t> dan set </a:t>
            </a:r>
            <a:r>
              <a:rPr lang="en-ID" dirty="0" err="1"/>
              <a:t>pengujian</a:t>
            </a:r>
            <a:r>
              <a:rPr lang="en-ID" dirty="0"/>
              <a:t>.</a:t>
            </a:r>
          </a:p>
          <a:p>
            <a:pPr lvl="1" algn="just"/>
            <a:r>
              <a:rPr lang="en-ID" dirty="0"/>
              <a:t>Training: </a:t>
            </a:r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mengajarkan</a:t>
            </a:r>
            <a:r>
              <a:rPr lang="en-ID" dirty="0"/>
              <a:t> model.</a:t>
            </a:r>
          </a:p>
          <a:p>
            <a:pPr lvl="1" algn="just"/>
            <a:r>
              <a:rPr lang="en-ID" dirty="0"/>
              <a:t>Hyperparameter Tuning: </a:t>
            </a:r>
            <a:r>
              <a:rPr lang="en-ID" dirty="0" err="1"/>
              <a:t>Menyesuaikan</a:t>
            </a:r>
            <a:r>
              <a:rPr lang="en-ID" dirty="0"/>
              <a:t> parameter model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/>
              <a:t>6 </a:t>
            </a:r>
            <a:r>
              <a:rPr lang="en-ID" dirty="0" err="1"/>
              <a:t>Evaluasi</a:t>
            </a:r>
            <a:r>
              <a:rPr lang="en-ID" dirty="0"/>
              <a:t> Model</a:t>
            </a:r>
          </a:p>
          <a:p>
            <a:pPr algn="just"/>
            <a:r>
              <a:rPr lang="en-ID" dirty="0" err="1"/>
              <a:t>Setelah</a:t>
            </a:r>
            <a:r>
              <a:rPr lang="en-ID" dirty="0"/>
              <a:t> model </a:t>
            </a:r>
            <a:r>
              <a:rPr lang="en-ID" dirty="0" err="1"/>
              <a:t>dilatih</a:t>
            </a:r>
            <a:r>
              <a:rPr lang="en-ID" dirty="0"/>
              <a:t>, model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dievaluasi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kinerjanya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 algn="just"/>
            <a:r>
              <a:rPr lang="en-ID" dirty="0" err="1"/>
              <a:t>Validasi</a:t>
            </a:r>
            <a:r>
              <a:rPr lang="en-ID" dirty="0"/>
              <a:t>: </a:t>
            </a:r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pengujian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model.</a:t>
            </a:r>
          </a:p>
          <a:p>
            <a:pPr lvl="1" algn="just"/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: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akurasi</a:t>
            </a:r>
            <a:r>
              <a:rPr lang="en-ID" dirty="0"/>
              <a:t>, precision, recall, F1 score, AUC-ROC, dan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pada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0551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88D7828-9927-C44E-FAD6-7F54A8BB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langkah-langkah</a:t>
            </a:r>
            <a:r>
              <a:rPr lang="en-ID" sz="3200" dirty="0"/>
              <a:t> </a:t>
            </a:r>
            <a:r>
              <a:rPr lang="en-ID" sz="3200" dirty="0" err="1"/>
              <a:t>pengambilan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menggunakan</a:t>
            </a:r>
            <a:r>
              <a:rPr lang="en-ID" sz="3200" dirty="0"/>
              <a:t> machine learning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4EB8903-06DB-F2A2-570E-4730A8D33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647" y="2011680"/>
            <a:ext cx="10983432" cy="4474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/>
              <a:t>7 </a:t>
            </a:r>
            <a:r>
              <a:rPr lang="en-ID" dirty="0" err="1"/>
              <a:t>Implementasi</a:t>
            </a:r>
            <a:r>
              <a:rPr lang="en-ID" dirty="0"/>
              <a:t> Model</a:t>
            </a:r>
          </a:p>
          <a:p>
            <a:pPr algn="just"/>
            <a:r>
              <a:rPr lang="en-ID" dirty="0" err="1"/>
              <a:t>Mengintegrasikan</a:t>
            </a:r>
            <a:r>
              <a:rPr lang="en-ID" dirty="0"/>
              <a:t> model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terlatih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/>
            <a:r>
              <a:rPr lang="en-ID" dirty="0"/>
              <a:t>Deployment: </a:t>
            </a:r>
            <a:r>
              <a:rPr lang="en-ID" dirty="0" err="1"/>
              <a:t>Mengimplementasikan</a:t>
            </a:r>
            <a:r>
              <a:rPr lang="en-ID" dirty="0"/>
              <a:t> model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.</a:t>
            </a:r>
          </a:p>
          <a:p>
            <a:pPr lvl="1" algn="just"/>
            <a:r>
              <a:rPr lang="en-ID" dirty="0"/>
              <a:t>Monitoring: </a:t>
            </a:r>
            <a:r>
              <a:rPr lang="en-ID" dirty="0" err="1"/>
              <a:t>Memantau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model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akurat</a:t>
            </a:r>
            <a:r>
              <a:rPr lang="en-ID" dirty="0"/>
              <a:t> dan </a:t>
            </a:r>
            <a:r>
              <a:rPr lang="en-ID" dirty="0" err="1"/>
              <a:t>relevan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8 </a:t>
            </a:r>
            <a:r>
              <a:rPr lang="en-ID" dirty="0" err="1"/>
              <a:t>Pengambilan</a:t>
            </a:r>
            <a:r>
              <a:rPr lang="en-ID" dirty="0"/>
              <a:t> Keputusan</a:t>
            </a:r>
          </a:p>
          <a:p>
            <a:pPr algn="just"/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model machine learning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Interpretasi</a:t>
            </a:r>
            <a:r>
              <a:rPr lang="en-ID" dirty="0"/>
              <a:t> Hasil: </a:t>
            </a:r>
            <a:r>
              <a:rPr lang="en-ID" dirty="0" err="1"/>
              <a:t>Memahami</a:t>
            </a:r>
            <a:r>
              <a:rPr lang="en-ID" dirty="0"/>
              <a:t> output model dan </a:t>
            </a:r>
            <a:r>
              <a:rPr lang="en-ID" dirty="0" err="1"/>
              <a:t>menghubungkannya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pPr lvl="1" algn="just"/>
            <a:r>
              <a:rPr lang="en-ID" dirty="0"/>
              <a:t>Tindakan: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model,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menargetkan</a:t>
            </a:r>
            <a:r>
              <a:rPr lang="en-ID" dirty="0"/>
              <a:t> </a:t>
            </a:r>
            <a:r>
              <a:rPr lang="en-ID" dirty="0" err="1"/>
              <a:t>kampanye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segmen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mengoptimalkan</a:t>
            </a:r>
            <a:r>
              <a:rPr lang="en-ID" dirty="0"/>
              <a:t> </a:t>
            </a:r>
            <a:r>
              <a:rPr lang="en-ID" dirty="0" err="1"/>
              <a:t>inventaris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3555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544E987-4BBE-451B-4E35-B1B8EB4C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langkah-langkah</a:t>
            </a:r>
            <a:r>
              <a:rPr lang="en-ID" sz="3200" dirty="0"/>
              <a:t> </a:t>
            </a:r>
            <a:r>
              <a:rPr lang="en-ID" sz="3200" dirty="0" err="1"/>
              <a:t>pengambilan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menggunakan</a:t>
            </a:r>
            <a:r>
              <a:rPr lang="en-ID" sz="3200" dirty="0"/>
              <a:t> machine learning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4362F4D-7F34-1268-6980-3E3488466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9 </a:t>
            </a:r>
            <a:r>
              <a:rPr lang="en-ID" dirty="0" err="1"/>
              <a:t>Evaluasi</a:t>
            </a:r>
            <a:r>
              <a:rPr lang="en-ID" dirty="0"/>
              <a:t> dan </a:t>
            </a:r>
            <a:r>
              <a:rPr lang="en-ID" dirty="0" err="1"/>
              <a:t>Penyempurnaan</a:t>
            </a:r>
            <a:endParaRPr lang="en-ID" dirty="0"/>
          </a:p>
          <a:p>
            <a:pPr algn="just"/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diambil</a:t>
            </a:r>
            <a:r>
              <a:rPr lang="en-ID" dirty="0"/>
              <a:t> dan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diimplementasikan</a:t>
            </a:r>
            <a:r>
              <a:rPr lang="en-ID" dirty="0"/>
              <a:t>,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dampaknya</a:t>
            </a:r>
            <a:r>
              <a:rPr lang="en-ID" dirty="0"/>
              <a:t> dan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penyempurnaan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:</a:t>
            </a:r>
          </a:p>
          <a:p>
            <a:pPr lvl="1" algn="just"/>
            <a:r>
              <a:rPr lang="en-ID" dirty="0" err="1"/>
              <a:t>Pengukuran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: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.</a:t>
            </a:r>
          </a:p>
          <a:p>
            <a:pPr lvl="1" algn="just"/>
            <a:r>
              <a:rPr lang="en-ID" dirty="0"/>
              <a:t>Feedback Loop: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memperbarui</a:t>
            </a:r>
            <a:r>
              <a:rPr lang="en-ID" dirty="0"/>
              <a:t> dan </a:t>
            </a:r>
            <a:r>
              <a:rPr lang="en-ID" dirty="0" err="1"/>
              <a:t>memperbaiki</a:t>
            </a:r>
            <a:r>
              <a:rPr lang="en-ID" dirty="0"/>
              <a:t> model.</a:t>
            </a:r>
          </a:p>
        </p:txBody>
      </p:sp>
    </p:spTree>
    <p:extLst>
      <p:ext uri="{BB962C8B-B14F-4D97-AF65-F5344CB8AC3E}">
        <p14:creationId xmlns:p14="http://schemas.microsoft.com/office/powerpoint/2010/main" val="1246192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2F94B02-E418-A677-22E9-E10DB637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84176"/>
            <a:ext cx="11578855" cy="1508760"/>
          </a:xfrm>
        </p:spPr>
        <p:txBody>
          <a:bodyPr>
            <a:normAutofit/>
          </a:bodyPr>
          <a:lstStyle/>
          <a:p>
            <a:pPr algn="just"/>
            <a:r>
              <a:rPr lang="en-ID" sz="2800" dirty="0" err="1"/>
              <a:t>Contoh</a:t>
            </a:r>
            <a:r>
              <a:rPr lang="en-ID" sz="2800" dirty="0"/>
              <a:t> </a:t>
            </a:r>
            <a:r>
              <a:rPr lang="en-ID" sz="2800" dirty="0" err="1"/>
              <a:t>Penerapan</a:t>
            </a:r>
            <a:r>
              <a:rPr lang="en-ID" sz="2800" dirty="0"/>
              <a:t> Machine Learning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Pengambilan</a:t>
            </a:r>
            <a:r>
              <a:rPr lang="en-ID" sz="2800" dirty="0"/>
              <a:t> Keputusan </a:t>
            </a:r>
            <a:r>
              <a:rPr lang="en-ID" sz="2000" dirty="0"/>
              <a:t>(</a:t>
            </a:r>
            <a:r>
              <a:rPr lang="en-ID" sz="2000" dirty="0" err="1"/>
              <a:t>Studi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: </a:t>
            </a:r>
            <a:r>
              <a:rPr lang="en-ID" sz="2000" dirty="0" err="1"/>
              <a:t>Mengurangi</a:t>
            </a:r>
            <a:r>
              <a:rPr lang="en-ID" sz="2000" dirty="0"/>
              <a:t> Churn </a:t>
            </a:r>
            <a:r>
              <a:rPr lang="en-ID" sz="2000" dirty="0" err="1"/>
              <a:t>Pelanggan</a:t>
            </a:r>
            <a:r>
              <a:rPr lang="en-ID" sz="2000" dirty="0"/>
              <a:t> di Perusahaan Telekomunikasi)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F1FD2AB-3754-4BB0-8E0A-37198247C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0" y="2011680"/>
            <a:ext cx="11578855" cy="4771892"/>
          </a:xfrm>
        </p:spPr>
        <p:txBody>
          <a:bodyPr>
            <a:noAutofit/>
          </a:bodyPr>
          <a:lstStyle/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Identifikasi</a:t>
            </a:r>
            <a:r>
              <a:rPr lang="en-ID" sz="1600" dirty="0"/>
              <a:t> </a:t>
            </a:r>
            <a:r>
              <a:rPr lang="en-ID" sz="1600" dirty="0" err="1"/>
              <a:t>Masalah</a:t>
            </a:r>
            <a:r>
              <a:rPr lang="en-ID" sz="1600" dirty="0"/>
              <a:t>: Perusahaan </a:t>
            </a:r>
            <a:r>
              <a:rPr lang="en-ID" sz="1600" dirty="0" err="1"/>
              <a:t>ingin</a:t>
            </a:r>
            <a:r>
              <a:rPr lang="en-ID" sz="1600" dirty="0"/>
              <a:t> </a:t>
            </a:r>
            <a:r>
              <a:rPr lang="en-ID" sz="1600" dirty="0" err="1"/>
              <a:t>mengurangi</a:t>
            </a:r>
            <a:r>
              <a:rPr lang="en-ID" sz="1600" dirty="0"/>
              <a:t> </a:t>
            </a:r>
            <a:r>
              <a:rPr lang="en-ID" sz="1600" dirty="0" err="1"/>
              <a:t>jumlah</a:t>
            </a:r>
            <a:r>
              <a:rPr lang="en-ID" sz="1600" dirty="0"/>
              <a:t> </a:t>
            </a:r>
            <a:r>
              <a:rPr lang="en-ID" sz="1600" dirty="0" err="1"/>
              <a:t>pelanggan</a:t>
            </a:r>
            <a:r>
              <a:rPr lang="en-ID" sz="1600" dirty="0"/>
              <a:t> yang </a:t>
            </a:r>
            <a:r>
              <a:rPr lang="en-ID" sz="1600" dirty="0" err="1"/>
              <a:t>berhenti</a:t>
            </a:r>
            <a:r>
              <a:rPr lang="en-ID" sz="1600" dirty="0"/>
              <a:t> </a:t>
            </a:r>
            <a:r>
              <a:rPr lang="en-ID" sz="1600" dirty="0" err="1"/>
              <a:t>berlangganan</a:t>
            </a:r>
            <a:r>
              <a:rPr lang="en-ID" sz="1600" dirty="0"/>
              <a:t> (churn).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Pengumpulan</a:t>
            </a:r>
            <a:r>
              <a:rPr lang="en-ID" sz="1600" dirty="0"/>
              <a:t> Data: </a:t>
            </a:r>
            <a:r>
              <a:rPr lang="en-ID" sz="1600" dirty="0" err="1"/>
              <a:t>Mengumpulkan</a:t>
            </a:r>
            <a:r>
              <a:rPr lang="en-ID" sz="1600" dirty="0"/>
              <a:t> data </a:t>
            </a:r>
            <a:r>
              <a:rPr lang="en-ID" sz="1600" dirty="0" err="1"/>
              <a:t>pelanggan</a:t>
            </a:r>
            <a:r>
              <a:rPr lang="en-ID" sz="1600" dirty="0"/>
              <a:t> </a:t>
            </a:r>
            <a:r>
              <a:rPr lang="en-ID" sz="1600" dirty="0" err="1"/>
              <a:t>termasuk</a:t>
            </a:r>
            <a:r>
              <a:rPr lang="en-ID" sz="1600" dirty="0"/>
              <a:t> </a:t>
            </a:r>
            <a:r>
              <a:rPr lang="en-ID" sz="1600" dirty="0" err="1"/>
              <a:t>demografi</a:t>
            </a:r>
            <a:r>
              <a:rPr lang="en-ID" sz="1600" dirty="0"/>
              <a:t>, </a:t>
            </a:r>
            <a:r>
              <a:rPr lang="en-ID" sz="1600" dirty="0" err="1"/>
              <a:t>riwayat</a:t>
            </a:r>
            <a:r>
              <a:rPr lang="en-ID" sz="1600" dirty="0"/>
              <a:t> </a:t>
            </a:r>
            <a:r>
              <a:rPr lang="en-ID" sz="1600" dirty="0" err="1"/>
              <a:t>penggunaan</a:t>
            </a:r>
            <a:r>
              <a:rPr lang="en-ID" sz="1600" dirty="0"/>
              <a:t> </a:t>
            </a:r>
            <a:r>
              <a:rPr lang="en-ID" sz="1600" dirty="0" err="1"/>
              <a:t>layanan</a:t>
            </a:r>
            <a:r>
              <a:rPr lang="en-ID" sz="1600" dirty="0"/>
              <a:t>, dan data </a:t>
            </a:r>
            <a:r>
              <a:rPr lang="en-ID" sz="1600" dirty="0" err="1"/>
              <a:t>interaksi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Pembersihan</a:t>
            </a:r>
            <a:r>
              <a:rPr lang="en-ID" sz="1600" dirty="0"/>
              <a:t> dan </a:t>
            </a:r>
            <a:r>
              <a:rPr lang="en-ID" sz="1600" dirty="0" err="1"/>
              <a:t>Persiapan</a:t>
            </a:r>
            <a:r>
              <a:rPr lang="en-ID" sz="1600" dirty="0"/>
              <a:t> Data: </a:t>
            </a:r>
            <a:r>
              <a:rPr lang="en-ID" sz="1600" dirty="0" err="1"/>
              <a:t>Membersihkan</a:t>
            </a:r>
            <a:r>
              <a:rPr lang="en-ID" sz="1600" dirty="0"/>
              <a:t> data, </a:t>
            </a:r>
            <a:r>
              <a:rPr lang="en-ID" sz="1600" dirty="0" err="1"/>
              <a:t>menangani</a:t>
            </a:r>
            <a:r>
              <a:rPr lang="en-ID" sz="1600" dirty="0"/>
              <a:t> </a:t>
            </a:r>
            <a:r>
              <a:rPr lang="en-ID" sz="1600" dirty="0" err="1"/>
              <a:t>nilai</a:t>
            </a:r>
            <a:r>
              <a:rPr lang="en-ID" sz="1600" dirty="0"/>
              <a:t> yang </a:t>
            </a:r>
            <a:r>
              <a:rPr lang="en-ID" sz="1600" dirty="0" err="1"/>
              <a:t>hilang</a:t>
            </a:r>
            <a:r>
              <a:rPr lang="en-ID" sz="1600" dirty="0"/>
              <a:t>, dan </a:t>
            </a:r>
            <a:r>
              <a:rPr lang="en-ID" sz="1600" dirty="0" err="1"/>
              <a:t>mengubah</a:t>
            </a:r>
            <a:r>
              <a:rPr lang="en-ID" sz="1600" dirty="0"/>
              <a:t> data </a:t>
            </a:r>
            <a:r>
              <a:rPr lang="en-ID" sz="1600" dirty="0" err="1"/>
              <a:t>kategori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numerik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Eksplorasi</a:t>
            </a:r>
            <a:r>
              <a:rPr lang="en-ID" sz="1600" dirty="0"/>
              <a:t> Data: </a:t>
            </a:r>
            <a:r>
              <a:rPr lang="en-ID" sz="1600" dirty="0" err="1"/>
              <a:t>Menganalisis</a:t>
            </a:r>
            <a:r>
              <a:rPr lang="en-ID" sz="1600" dirty="0"/>
              <a:t> </a:t>
            </a:r>
            <a:r>
              <a:rPr lang="en-ID" sz="1600" dirty="0" err="1"/>
              <a:t>pola</a:t>
            </a:r>
            <a:r>
              <a:rPr lang="en-ID" sz="1600" dirty="0"/>
              <a:t> churn dan </a:t>
            </a:r>
            <a:r>
              <a:rPr lang="en-ID" sz="1600" dirty="0" err="1"/>
              <a:t>faktor-faktor</a:t>
            </a:r>
            <a:r>
              <a:rPr lang="en-ID" sz="1600" dirty="0"/>
              <a:t> yang </a:t>
            </a:r>
            <a:r>
              <a:rPr lang="en-ID" sz="1600" dirty="0" err="1"/>
              <a:t>mempengaruhinya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Pemilihan</a:t>
            </a:r>
            <a:r>
              <a:rPr lang="en-ID" sz="1600" dirty="0"/>
              <a:t> Model: </a:t>
            </a:r>
            <a:r>
              <a:rPr lang="en-ID" sz="1600" dirty="0" err="1"/>
              <a:t>Memilih</a:t>
            </a:r>
            <a:r>
              <a:rPr lang="en-ID" sz="1600" dirty="0"/>
              <a:t> model </a:t>
            </a:r>
            <a:r>
              <a:rPr lang="en-ID" sz="1600" dirty="0" err="1"/>
              <a:t>klasifikasi</a:t>
            </a:r>
            <a:r>
              <a:rPr lang="en-ID" sz="1600" dirty="0"/>
              <a:t> </a:t>
            </a:r>
            <a:r>
              <a:rPr lang="en-ID" sz="1600" dirty="0" err="1"/>
              <a:t>seperti</a:t>
            </a:r>
            <a:r>
              <a:rPr lang="en-ID" sz="1600" dirty="0"/>
              <a:t> </a:t>
            </a:r>
            <a:r>
              <a:rPr lang="en-ID" sz="1600" dirty="0" err="1"/>
              <a:t>pohon</a:t>
            </a:r>
            <a:r>
              <a:rPr lang="en-ID" sz="1600" dirty="0"/>
              <a:t> </a:t>
            </a:r>
            <a:r>
              <a:rPr lang="en-ID" sz="1600" dirty="0" err="1"/>
              <a:t>keputusan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random forest.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Pelatihan</a:t>
            </a:r>
            <a:r>
              <a:rPr lang="en-ID" sz="1600" dirty="0"/>
              <a:t> Model: </a:t>
            </a:r>
            <a:r>
              <a:rPr lang="en-ID" sz="1600" dirty="0" err="1"/>
              <a:t>Melatih</a:t>
            </a:r>
            <a:r>
              <a:rPr lang="en-ID" sz="1600" dirty="0"/>
              <a:t> model </a:t>
            </a:r>
            <a:r>
              <a:rPr lang="en-ID" sz="1600" dirty="0" err="1"/>
              <a:t>dengan</a:t>
            </a:r>
            <a:r>
              <a:rPr lang="en-ID" sz="1600" dirty="0"/>
              <a:t> data </a:t>
            </a:r>
            <a:r>
              <a:rPr lang="en-ID" sz="1600" dirty="0" err="1"/>
              <a:t>pelanggan</a:t>
            </a:r>
            <a:r>
              <a:rPr lang="en-ID" sz="1600" dirty="0"/>
              <a:t> yang </a:t>
            </a:r>
            <a:r>
              <a:rPr lang="en-ID" sz="1600" dirty="0" err="1"/>
              <a:t>telah</a:t>
            </a:r>
            <a:r>
              <a:rPr lang="en-ID" sz="1600" dirty="0"/>
              <a:t> churn dan yang </a:t>
            </a:r>
            <a:r>
              <a:rPr lang="en-ID" sz="1600" dirty="0" err="1"/>
              <a:t>tetap</a:t>
            </a:r>
            <a:r>
              <a:rPr lang="en-ID" sz="1600" dirty="0"/>
              <a:t> </a:t>
            </a:r>
            <a:r>
              <a:rPr lang="en-ID" sz="1600" dirty="0" err="1"/>
              <a:t>setia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Evaluasi</a:t>
            </a:r>
            <a:r>
              <a:rPr lang="en-ID" sz="1600" dirty="0"/>
              <a:t> Model: </a:t>
            </a:r>
            <a:r>
              <a:rPr lang="en-ID" sz="1600" dirty="0" err="1"/>
              <a:t>Mengevaluasi</a:t>
            </a:r>
            <a:r>
              <a:rPr lang="en-ID" sz="1600" dirty="0"/>
              <a:t> model </a:t>
            </a:r>
            <a:r>
              <a:rPr lang="en-ID" sz="1600" dirty="0" err="1"/>
              <a:t>menggunakan</a:t>
            </a:r>
            <a:r>
              <a:rPr lang="en-ID" sz="1600" dirty="0"/>
              <a:t> data </a:t>
            </a:r>
            <a:r>
              <a:rPr lang="en-ID" sz="1600" dirty="0" err="1"/>
              <a:t>pengujian</a:t>
            </a:r>
            <a:r>
              <a:rPr lang="en-ID" sz="1600" dirty="0"/>
              <a:t> dan </a:t>
            </a:r>
            <a:r>
              <a:rPr lang="en-ID" sz="1600" dirty="0" err="1"/>
              <a:t>metrik</a:t>
            </a:r>
            <a:r>
              <a:rPr lang="en-ID" sz="1600" dirty="0"/>
              <a:t> </a:t>
            </a:r>
            <a:r>
              <a:rPr lang="en-ID" sz="1600" dirty="0" err="1"/>
              <a:t>seperti</a:t>
            </a:r>
            <a:r>
              <a:rPr lang="en-ID" sz="1600" dirty="0"/>
              <a:t> </a:t>
            </a:r>
            <a:r>
              <a:rPr lang="en-ID" sz="1600" dirty="0" err="1"/>
              <a:t>akurasi</a:t>
            </a:r>
            <a:r>
              <a:rPr lang="en-ID" sz="1600" dirty="0"/>
              <a:t> dan recall.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</a:t>
            </a:r>
            <a:r>
              <a:rPr lang="en-ID" sz="1600" dirty="0" err="1"/>
              <a:t>Implementasi</a:t>
            </a:r>
            <a:r>
              <a:rPr lang="en-ID" sz="1600" dirty="0"/>
              <a:t> Model: </a:t>
            </a:r>
            <a:r>
              <a:rPr lang="en-ID" sz="1600" dirty="0" err="1"/>
              <a:t>Mengintegrasikan</a:t>
            </a:r>
            <a:r>
              <a:rPr lang="en-ID" sz="1600" dirty="0"/>
              <a:t> model </a:t>
            </a:r>
            <a:r>
              <a:rPr lang="en-ID" sz="1600" dirty="0" err="1"/>
              <a:t>ke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sistem</a:t>
            </a:r>
            <a:r>
              <a:rPr lang="en-ID" sz="1600" dirty="0"/>
              <a:t> CRM </a:t>
            </a:r>
            <a:r>
              <a:rPr lang="en-ID" sz="1600" dirty="0" err="1"/>
              <a:t>perusahaan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memprediksi</a:t>
            </a:r>
            <a:r>
              <a:rPr lang="en-ID" sz="1600" dirty="0"/>
              <a:t> </a:t>
            </a:r>
            <a:r>
              <a:rPr lang="en-ID" sz="1600" dirty="0" err="1"/>
              <a:t>kemungkinan</a:t>
            </a:r>
            <a:r>
              <a:rPr lang="en-ID" sz="1600" dirty="0"/>
              <a:t> churn </a:t>
            </a:r>
            <a:r>
              <a:rPr lang="en-ID" sz="1600" dirty="0" err="1"/>
              <a:t>pelanggan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 err="1"/>
              <a:t>Pengambilan</a:t>
            </a:r>
            <a:r>
              <a:rPr lang="en-ID" sz="1600" dirty="0"/>
              <a:t> Keputusan: </a:t>
            </a:r>
            <a:r>
              <a:rPr lang="en-ID" sz="1600" dirty="0" err="1"/>
              <a:t>Menggunakan</a:t>
            </a:r>
            <a:r>
              <a:rPr lang="en-ID" sz="1600" dirty="0"/>
              <a:t> </a:t>
            </a:r>
            <a:r>
              <a:rPr lang="en-ID" sz="1600" dirty="0" err="1"/>
              <a:t>prediksi</a:t>
            </a:r>
            <a:r>
              <a:rPr lang="en-ID" sz="1600" dirty="0"/>
              <a:t> model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menargetkan</a:t>
            </a:r>
            <a:r>
              <a:rPr lang="en-ID" sz="1600" dirty="0"/>
              <a:t> </a:t>
            </a:r>
            <a:r>
              <a:rPr lang="en-ID" sz="1600" dirty="0" err="1"/>
              <a:t>pelanggan</a:t>
            </a:r>
            <a:r>
              <a:rPr lang="en-ID" sz="1600" dirty="0"/>
              <a:t> yang </a:t>
            </a:r>
            <a:r>
              <a:rPr lang="en-ID" sz="1600" dirty="0" err="1"/>
              <a:t>berisiko</a:t>
            </a:r>
            <a:r>
              <a:rPr lang="en-ID" sz="1600" dirty="0"/>
              <a:t> </a:t>
            </a:r>
            <a:r>
              <a:rPr lang="en-ID" sz="1600" dirty="0" err="1"/>
              <a:t>tinggi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penawaran</a:t>
            </a:r>
            <a:r>
              <a:rPr lang="en-ID" sz="1600" dirty="0"/>
              <a:t> </a:t>
            </a:r>
            <a:r>
              <a:rPr lang="en-ID" sz="1600" dirty="0" err="1"/>
              <a:t>khusus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intervensi</a:t>
            </a:r>
            <a:r>
              <a:rPr lang="en-ID" sz="1600" dirty="0"/>
              <a:t> </a:t>
            </a:r>
            <a:r>
              <a:rPr lang="en-ID" sz="1600" dirty="0" err="1"/>
              <a:t>layanan</a:t>
            </a:r>
            <a:r>
              <a:rPr lang="en-ID" sz="1600" dirty="0"/>
              <a:t>.</a:t>
            </a:r>
          </a:p>
          <a:p>
            <a:pPr marL="265113" indent="-265113">
              <a:buFont typeface="+mj-lt"/>
              <a:buAutoNum type="arabicPeriod"/>
            </a:pPr>
            <a:r>
              <a:rPr lang="en-ID" sz="1600" dirty="0"/>
              <a:t>    </a:t>
            </a:r>
            <a:r>
              <a:rPr lang="en-ID" sz="1600" dirty="0" err="1"/>
              <a:t>Evaluasi</a:t>
            </a:r>
            <a:r>
              <a:rPr lang="en-ID" sz="1600" dirty="0"/>
              <a:t> dan </a:t>
            </a:r>
            <a:r>
              <a:rPr lang="en-ID" sz="1600" dirty="0" err="1"/>
              <a:t>Penyempurnaan</a:t>
            </a:r>
            <a:r>
              <a:rPr lang="en-ID" sz="1600" dirty="0"/>
              <a:t>: </a:t>
            </a:r>
            <a:r>
              <a:rPr lang="en-ID" sz="1600" dirty="0" err="1"/>
              <a:t>Memantau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</a:t>
            </a:r>
            <a:r>
              <a:rPr lang="en-ID" sz="1600" dirty="0" err="1"/>
              <a:t>kampanye</a:t>
            </a:r>
            <a:r>
              <a:rPr lang="en-ID" sz="1600" dirty="0"/>
              <a:t> </a:t>
            </a:r>
            <a:r>
              <a:rPr lang="en-ID" sz="1600" dirty="0" err="1"/>
              <a:t>penargetan</a:t>
            </a:r>
            <a:r>
              <a:rPr lang="en-ID" sz="1600" dirty="0"/>
              <a:t> dan </a:t>
            </a:r>
            <a:r>
              <a:rPr lang="en-ID" sz="1600" dirty="0" err="1"/>
              <a:t>menyempurnakan</a:t>
            </a:r>
            <a:r>
              <a:rPr lang="en-ID" sz="1600" dirty="0"/>
              <a:t> model </a:t>
            </a:r>
            <a:r>
              <a:rPr lang="en-ID" sz="1600" dirty="0" err="1"/>
              <a:t>berdasarkan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yang </a:t>
            </a:r>
            <a:r>
              <a:rPr lang="en-ID" sz="1600" dirty="0" err="1"/>
              <a:t>diperoleh</a:t>
            </a:r>
            <a:r>
              <a:rPr lang="en-ID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893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8F6940A-2E8B-A29E-051D-DE33958F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Evaluasi</a:t>
            </a:r>
            <a:r>
              <a:rPr lang="en-US" dirty="0"/>
              <a:t> Model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E067E96-5C59-B990-BD3D-BCBF069D5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/>
              <a:t>Langkah </a:t>
            </a:r>
            <a:r>
              <a:rPr lang="en-ID" dirty="0" err="1"/>
              <a:t>kritis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model yang </a:t>
            </a:r>
            <a:r>
              <a:rPr lang="en-ID" dirty="0" err="1"/>
              <a:t>dibangun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diandalkan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</a:t>
            </a:r>
          </a:p>
          <a:p>
            <a:pPr algn="just"/>
            <a:r>
              <a:rPr lang="en-ID" dirty="0" err="1"/>
              <a:t>Evaluasi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model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pada data </a:t>
            </a:r>
            <a:r>
              <a:rPr lang="en-ID" dirty="0" err="1"/>
              <a:t>baru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dilihat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 dan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 model.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670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11FE19F-27B9-2560-690E-70ADB7395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 </a:t>
            </a:r>
            <a:r>
              <a:rPr lang="en-US" dirty="0" err="1"/>
              <a:t>evaluasi</a:t>
            </a:r>
            <a:r>
              <a:rPr lang="en-US" dirty="0"/>
              <a:t> model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B219E43-B023-2694-E3B4-A0BEF5D29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Pembagian</a:t>
            </a:r>
            <a:r>
              <a:rPr lang="en-US" dirty="0"/>
              <a:t> Data</a:t>
            </a:r>
          </a:p>
          <a:p>
            <a:pPr algn="just"/>
            <a:r>
              <a:rPr lang="en-ID" dirty="0"/>
              <a:t>Train/Test Split: </a:t>
            </a:r>
            <a:r>
              <a:rPr lang="en-ID" dirty="0" err="1"/>
              <a:t>Membagi</a:t>
            </a:r>
            <a:r>
              <a:rPr lang="en-ID" dirty="0"/>
              <a:t> dataset </a:t>
            </a:r>
            <a:r>
              <a:rPr lang="en-ID" dirty="0" err="1"/>
              <a:t>menjadi</a:t>
            </a:r>
            <a:r>
              <a:rPr lang="en-ID" dirty="0"/>
              <a:t> dua subset, </a:t>
            </a:r>
            <a:r>
              <a:rPr lang="en-ID" dirty="0" err="1"/>
              <a:t>yaitu</a:t>
            </a:r>
            <a:r>
              <a:rPr lang="en-ID" dirty="0"/>
              <a:t> data </a:t>
            </a:r>
            <a:r>
              <a:rPr lang="en-ID" dirty="0" err="1"/>
              <a:t>pelatihan</a:t>
            </a:r>
            <a:r>
              <a:rPr lang="en-ID" dirty="0"/>
              <a:t> (training set) dan data </a:t>
            </a:r>
            <a:r>
              <a:rPr lang="en-ID" dirty="0" err="1"/>
              <a:t>pengujian</a:t>
            </a:r>
            <a:r>
              <a:rPr lang="en-ID" dirty="0"/>
              <a:t> (testing set).</a:t>
            </a:r>
          </a:p>
          <a:p>
            <a:pPr algn="just"/>
            <a:r>
              <a:rPr lang="en-ID" dirty="0"/>
              <a:t>Cross-Validation: Teknik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subset (folds) dan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pengujian</a:t>
            </a:r>
            <a:r>
              <a:rPr lang="en-ID" dirty="0"/>
              <a:t> pada </a:t>
            </a:r>
            <a:r>
              <a:rPr lang="en-ID" dirty="0" err="1"/>
              <a:t>setiap</a:t>
            </a:r>
            <a:r>
              <a:rPr lang="en-ID" dirty="0"/>
              <a:t> fold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bergantian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/>
              <a:t>2.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endParaRPr lang="en-ID" dirty="0"/>
          </a:p>
          <a:p>
            <a:pPr algn="just"/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(</a:t>
            </a:r>
            <a:r>
              <a:rPr lang="en-ID" dirty="0" err="1"/>
              <a:t>regresi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klasifikasi</a:t>
            </a:r>
            <a:r>
              <a:rPr lang="en-ID" dirty="0"/>
              <a:t>) dan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pPr algn="just"/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klasifikasi</a:t>
            </a:r>
            <a:r>
              <a:rPr lang="en-ID" dirty="0"/>
              <a:t>,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akurasi</a:t>
            </a:r>
            <a:r>
              <a:rPr lang="en-ID" dirty="0"/>
              <a:t>, </a:t>
            </a:r>
            <a:r>
              <a:rPr lang="en-ID" dirty="0" err="1"/>
              <a:t>presisi</a:t>
            </a:r>
            <a:r>
              <a:rPr lang="en-ID" dirty="0"/>
              <a:t>, recall, dan F1-score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.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regresi</a:t>
            </a:r>
            <a:r>
              <a:rPr lang="en-ID" dirty="0"/>
              <a:t>,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MSE (Mean Squared Error) </a:t>
            </a:r>
            <a:r>
              <a:rPr lang="en-ID" dirty="0" err="1"/>
              <a:t>atau</a:t>
            </a:r>
            <a:r>
              <a:rPr lang="en-ID" dirty="0"/>
              <a:t> MAE (Mean Absolute Error)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7121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0858801-9980-4141-3D37-7910AD34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Metrik Evaluasi untuk Model Regresi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CA85CFA-2BED-EF24-64FA-D57A07182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70" y="2011679"/>
            <a:ext cx="11632018" cy="4644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1800" dirty="0"/>
              <a:t>1. Mean Absolute Error (MAE)</a:t>
            </a:r>
          </a:p>
          <a:p>
            <a:r>
              <a:rPr lang="en-ID" sz="1800" dirty="0" err="1"/>
              <a:t>Mengukur</a:t>
            </a:r>
            <a:r>
              <a:rPr lang="en-ID" sz="1800" dirty="0"/>
              <a:t> rata-rata </a:t>
            </a:r>
            <a:r>
              <a:rPr lang="en-ID" sz="1800" dirty="0" err="1"/>
              <a:t>absolut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perbedaan</a:t>
            </a:r>
            <a:r>
              <a:rPr lang="en-ID" sz="1800" dirty="0"/>
              <a:t> </a:t>
            </a:r>
            <a:r>
              <a:rPr lang="en-ID" sz="1800" dirty="0" err="1"/>
              <a:t>antara</a:t>
            </a:r>
            <a:r>
              <a:rPr lang="en-ID" sz="1800" dirty="0"/>
              <a:t> </a:t>
            </a:r>
            <a:r>
              <a:rPr lang="en-ID" sz="1800" dirty="0" err="1"/>
              <a:t>nilai</a:t>
            </a:r>
            <a:r>
              <a:rPr lang="en-ID" sz="1800" dirty="0"/>
              <a:t> yang </a:t>
            </a:r>
            <a:r>
              <a:rPr lang="en-ID" sz="1800" dirty="0" err="1"/>
              <a:t>diprediksi</a:t>
            </a:r>
            <a:r>
              <a:rPr lang="en-ID" sz="1800" dirty="0"/>
              <a:t> dan </a:t>
            </a:r>
            <a:r>
              <a:rPr lang="en-ID" sz="1800" dirty="0" err="1"/>
              <a:t>nilai</a:t>
            </a:r>
            <a:r>
              <a:rPr lang="en-ID" sz="1800" dirty="0"/>
              <a:t> actual</a:t>
            </a:r>
          </a:p>
          <a:p>
            <a:endParaRPr lang="en-ID" sz="1800" dirty="0"/>
          </a:p>
          <a:p>
            <a:pPr marL="0" indent="0">
              <a:buNone/>
            </a:pPr>
            <a:r>
              <a:rPr lang="en-ID" sz="1800" dirty="0"/>
              <a:t>2. Mean Squared Error (MSE)</a:t>
            </a:r>
          </a:p>
          <a:p>
            <a:r>
              <a:rPr lang="en-ID" sz="1800" dirty="0" err="1"/>
              <a:t>Mengukur</a:t>
            </a:r>
            <a:r>
              <a:rPr lang="en-ID" sz="1800" dirty="0"/>
              <a:t> rata-rata </a:t>
            </a:r>
            <a:r>
              <a:rPr lang="en-ID" sz="1800" dirty="0" err="1"/>
              <a:t>kuadrat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perbedaan</a:t>
            </a:r>
            <a:r>
              <a:rPr lang="en-ID" sz="1800" dirty="0"/>
              <a:t> </a:t>
            </a:r>
            <a:r>
              <a:rPr lang="en-ID" sz="1800" dirty="0" err="1"/>
              <a:t>antara</a:t>
            </a:r>
            <a:r>
              <a:rPr lang="en-ID" sz="1800" dirty="0"/>
              <a:t> </a:t>
            </a:r>
            <a:r>
              <a:rPr lang="en-ID" sz="1800" dirty="0" err="1"/>
              <a:t>nilai</a:t>
            </a:r>
            <a:r>
              <a:rPr lang="en-ID" sz="1800" dirty="0"/>
              <a:t> yang </a:t>
            </a:r>
            <a:r>
              <a:rPr lang="en-ID" sz="1800" dirty="0" err="1"/>
              <a:t>diprediksi</a:t>
            </a:r>
            <a:r>
              <a:rPr lang="en-ID" sz="1800" dirty="0"/>
              <a:t> dan </a:t>
            </a:r>
            <a:r>
              <a:rPr lang="en-ID" sz="1800" dirty="0" err="1"/>
              <a:t>nilai</a:t>
            </a:r>
            <a:r>
              <a:rPr lang="en-ID" sz="1800" dirty="0"/>
              <a:t> actual</a:t>
            </a:r>
          </a:p>
          <a:p>
            <a:endParaRPr lang="en-ID" sz="1800" dirty="0"/>
          </a:p>
          <a:p>
            <a:pPr marL="0" indent="0">
              <a:buNone/>
            </a:pPr>
            <a:r>
              <a:rPr lang="en-US" sz="1800" b="1" dirty="0"/>
              <a:t>3. Root Mean Squared Error (RMSE)</a:t>
            </a:r>
          </a:p>
          <a:p>
            <a:r>
              <a:rPr lang="en-ID" sz="1800" b="1" dirty="0" err="1"/>
              <a:t>Akar</a:t>
            </a:r>
            <a:r>
              <a:rPr lang="en-ID" sz="1800" b="1" dirty="0"/>
              <a:t> </a:t>
            </a:r>
            <a:r>
              <a:rPr lang="en-ID" sz="1800" b="1" dirty="0" err="1"/>
              <a:t>kuadrat</a:t>
            </a:r>
            <a:r>
              <a:rPr lang="en-ID" sz="1800" b="1" dirty="0"/>
              <a:t> </a:t>
            </a:r>
            <a:r>
              <a:rPr lang="en-ID" sz="1800" b="1" dirty="0" err="1"/>
              <a:t>dari</a:t>
            </a:r>
            <a:r>
              <a:rPr lang="en-ID" sz="1800" b="1" dirty="0"/>
              <a:t> MSE, </a:t>
            </a:r>
            <a:r>
              <a:rPr lang="en-ID" sz="1800" b="1" dirty="0" err="1"/>
              <a:t>memberikan</a:t>
            </a:r>
            <a:r>
              <a:rPr lang="en-ID" sz="1800" b="1" dirty="0"/>
              <a:t> </a:t>
            </a:r>
            <a:r>
              <a:rPr lang="en-ID" sz="1800" b="1" dirty="0" err="1"/>
              <a:t>interpretasi</a:t>
            </a:r>
            <a:r>
              <a:rPr lang="en-ID" sz="1800" b="1" dirty="0"/>
              <a:t> yang </a:t>
            </a:r>
            <a:r>
              <a:rPr lang="en-ID" sz="1800" b="1" dirty="0" err="1"/>
              <a:t>lebih</a:t>
            </a:r>
            <a:r>
              <a:rPr lang="en-ID" sz="1800" b="1" dirty="0"/>
              <a:t> </a:t>
            </a:r>
            <a:r>
              <a:rPr lang="en-ID" sz="1800" b="1" dirty="0" err="1"/>
              <a:t>intuitif</a:t>
            </a:r>
            <a:r>
              <a:rPr lang="en-ID" sz="1800" b="1" dirty="0"/>
              <a:t> </a:t>
            </a:r>
            <a:r>
              <a:rPr lang="en-ID" sz="1800" b="1" dirty="0" err="1"/>
              <a:t>dengan</a:t>
            </a:r>
            <a:r>
              <a:rPr lang="en-ID" sz="1800" b="1" dirty="0"/>
              <a:t> </a:t>
            </a:r>
            <a:r>
              <a:rPr lang="en-ID" sz="1800" b="1" dirty="0" err="1"/>
              <a:t>satuan</a:t>
            </a:r>
            <a:r>
              <a:rPr lang="en-ID" sz="1800" b="1" dirty="0"/>
              <a:t> yang </a:t>
            </a:r>
            <a:r>
              <a:rPr lang="en-ID" sz="1800" b="1" dirty="0" err="1"/>
              <a:t>sama</a:t>
            </a:r>
            <a:r>
              <a:rPr lang="en-ID" sz="1800" b="1" dirty="0"/>
              <a:t> </a:t>
            </a:r>
            <a:r>
              <a:rPr lang="en-ID" sz="1800" b="1" dirty="0" err="1"/>
              <a:t>seperti</a:t>
            </a:r>
            <a:r>
              <a:rPr lang="en-ID" sz="1800" b="1" dirty="0"/>
              <a:t> data </a:t>
            </a:r>
            <a:r>
              <a:rPr lang="en-ID" sz="1800" b="1" dirty="0" err="1"/>
              <a:t>aslinya</a:t>
            </a:r>
            <a:r>
              <a:rPr lang="en-ID" sz="1800" b="1" dirty="0"/>
              <a:t>.</a:t>
            </a:r>
          </a:p>
          <a:p>
            <a:pPr marL="0" indent="0">
              <a:buNone/>
            </a:pPr>
            <a:r>
              <a:rPr lang="en-ID" sz="1800" dirty="0"/>
              <a:t>4. R-squared (R²)</a:t>
            </a:r>
          </a:p>
          <a:p>
            <a:r>
              <a:rPr lang="en-ID" sz="1800" dirty="0" err="1"/>
              <a:t>Mengukur</a:t>
            </a:r>
            <a:r>
              <a:rPr lang="en-ID" sz="1800" dirty="0"/>
              <a:t> </a:t>
            </a:r>
            <a:r>
              <a:rPr lang="en-ID" sz="1800" dirty="0" err="1"/>
              <a:t>proporsi</a:t>
            </a:r>
            <a:r>
              <a:rPr lang="en-ID" sz="1800" dirty="0"/>
              <a:t> </a:t>
            </a:r>
            <a:r>
              <a:rPr lang="en-ID" sz="1800" dirty="0" err="1"/>
              <a:t>variabilitas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data yang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dijelaskan</a:t>
            </a:r>
            <a:r>
              <a:rPr lang="en-ID" sz="1800" dirty="0"/>
              <a:t> oleh model</a:t>
            </a:r>
          </a:p>
          <a:p>
            <a:endParaRPr lang="en-ID" sz="1800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933DB7D7-923E-DCB5-02D3-59609C9F3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16" y="2760621"/>
            <a:ext cx="2819794" cy="447737"/>
          </a:xfrm>
          <a:prstGeom prst="rect">
            <a:avLst/>
          </a:prstGeom>
        </p:spPr>
      </p:pic>
      <p:pic>
        <p:nvPicPr>
          <p:cNvPr id="7" name="Gambar 6">
            <a:extLst>
              <a:ext uri="{FF2B5EF4-FFF2-40B4-BE49-F238E27FC236}">
                <a16:creationId xmlns:a16="http://schemas.microsoft.com/office/drawing/2014/main" id="{7F5B5C3F-EAB9-ECD2-9482-EB2FCF5B6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616" y="4071616"/>
            <a:ext cx="3000794" cy="447737"/>
          </a:xfrm>
          <a:prstGeom prst="rect">
            <a:avLst/>
          </a:prstGeom>
        </p:spPr>
      </p:pic>
      <p:pic>
        <p:nvPicPr>
          <p:cNvPr id="9" name="Gambar 8">
            <a:extLst>
              <a:ext uri="{FF2B5EF4-FFF2-40B4-BE49-F238E27FC236}">
                <a16:creationId xmlns:a16="http://schemas.microsoft.com/office/drawing/2014/main" id="{26D6BD63-753A-2A89-1387-B02AEF049B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616" y="6187371"/>
            <a:ext cx="2372056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6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067E613-1EFF-7ECE-D653-E5696E5E7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Metrik Evaluasi untuk Model Klasifikasi</a:t>
            </a:r>
            <a:endParaRPr lang="en-ID" sz="36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5183798-E1BD-BB9B-5B0C-A9CB1DB0F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718729"/>
          </a:xfrm>
        </p:spPr>
        <p:txBody>
          <a:bodyPr/>
          <a:lstStyle/>
          <a:p>
            <a:pPr marL="0" indent="0">
              <a:buNone/>
            </a:pPr>
            <a:r>
              <a:rPr lang="en-ID" sz="2000" dirty="0"/>
              <a:t>1 </a:t>
            </a:r>
            <a:r>
              <a:rPr lang="en-ID" sz="2000" dirty="0" err="1"/>
              <a:t>Akurasi</a:t>
            </a:r>
            <a:r>
              <a:rPr lang="en-ID" sz="2000" dirty="0"/>
              <a:t> (Accuracy)</a:t>
            </a:r>
          </a:p>
          <a:p>
            <a:r>
              <a:rPr lang="it-IT" sz="2000" dirty="0"/>
              <a:t>Proporsi prediksi yang benar dari total prediksi.</a:t>
            </a:r>
            <a:endParaRPr lang="en-ID" sz="2000" dirty="0"/>
          </a:p>
          <a:p>
            <a:endParaRPr lang="en-ID" sz="2000" dirty="0"/>
          </a:p>
          <a:p>
            <a:pPr marL="0" indent="0">
              <a:buNone/>
            </a:pPr>
            <a:r>
              <a:rPr lang="en-ID" sz="2000" dirty="0"/>
              <a:t>2 Precision, Recall, dan F1-Score</a:t>
            </a:r>
          </a:p>
          <a:p>
            <a:endParaRPr lang="en-ID" sz="2000" dirty="0"/>
          </a:p>
          <a:p>
            <a:endParaRPr lang="en-ID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7B989A99-984F-0FAA-5008-C33D18FC8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934" y="2870512"/>
            <a:ext cx="2619741" cy="409632"/>
          </a:xfrm>
          <a:prstGeom prst="rect">
            <a:avLst/>
          </a:prstGeom>
        </p:spPr>
      </p:pic>
      <p:pic>
        <p:nvPicPr>
          <p:cNvPr id="7" name="Gambar 6">
            <a:extLst>
              <a:ext uri="{FF2B5EF4-FFF2-40B4-BE49-F238E27FC236}">
                <a16:creationId xmlns:a16="http://schemas.microsoft.com/office/drawing/2014/main" id="{254829F4-26F5-2C02-E4A7-76374B7642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934" y="3706465"/>
            <a:ext cx="7067006" cy="302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1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66CE6BA-04B1-DFB1-D061-3C876F1E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Metrik Evaluasi untuk Model Klasifikasi</a:t>
            </a:r>
            <a:endParaRPr lang="en-ID" sz="36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E8AEAF2-5346-030A-A953-07C0D69DD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646" y="2011680"/>
            <a:ext cx="11047227" cy="4206240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3 Confusion Matrix</a:t>
            </a:r>
          </a:p>
          <a:p>
            <a:r>
              <a:rPr lang="en-ID" dirty="0" err="1"/>
              <a:t>Matriks</a:t>
            </a:r>
            <a:r>
              <a:rPr lang="en-ID" dirty="0"/>
              <a:t> yang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 dan salah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.</a:t>
            </a:r>
          </a:p>
          <a:p>
            <a:r>
              <a:rPr lang="en-ID" dirty="0" err="1"/>
              <a:t>Mengandung</a:t>
            </a:r>
            <a:r>
              <a:rPr lang="en-ID" dirty="0"/>
              <a:t> True Positive (TP), True Negative (TN), False Positive (FP), dan False Negative (FN).</a:t>
            </a:r>
          </a:p>
          <a:p>
            <a:pPr marL="0" indent="0">
              <a:buNone/>
            </a:pPr>
            <a:r>
              <a:rPr lang="en-US" dirty="0"/>
              <a:t>4 Area Under the Receiver Operating Characteristic Curve (AUC-ROC)</a:t>
            </a:r>
          </a:p>
          <a:p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model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dan </a:t>
            </a:r>
            <a:r>
              <a:rPr lang="en-ID" dirty="0" err="1"/>
              <a:t>negatif</a:t>
            </a:r>
            <a:r>
              <a:rPr lang="en-ID" dirty="0"/>
              <a:t>.</a:t>
            </a:r>
            <a:endParaRPr lang="en-US" dirty="0"/>
          </a:p>
          <a:p>
            <a:r>
              <a:rPr lang="en-ID" dirty="0"/>
              <a:t>AUC-ROC plot </a:t>
            </a:r>
            <a:r>
              <a:rPr lang="en-ID" dirty="0" err="1"/>
              <a:t>menggambarkan</a:t>
            </a:r>
            <a:r>
              <a:rPr lang="en-ID" dirty="0"/>
              <a:t> trade-off </a:t>
            </a:r>
            <a:r>
              <a:rPr lang="en-ID" dirty="0" err="1"/>
              <a:t>antara</a:t>
            </a:r>
            <a:r>
              <a:rPr lang="en-ID" dirty="0"/>
              <a:t> true positive rate (TPR) dan false positive rate (FPR).</a:t>
            </a:r>
          </a:p>
        </p:txBody>
      </p:sp>
    </p:spTree>
    <p:extLst>
      <p:ext uri="{BB962C8B-B14F-4D97-AF65-F5344CB8AC3E}">
        <p14:creationId xmlns:p14="http://schemas.microsoft.com/office/powerpoint/2010/main" val="4160644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E8B9314-35BE-78DC-68A6-D6C6E246B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Proses </a:t>
            </a:r>
            <a:r>
              <a:rPr lang="en-ID" dirty="0" err="1"/>
              <a:t>Evaluasi</a:t>
            </a:r>
            <a:r>
              <a:rPr lang="en-ID" dirty="0"/>
              <a:t> Model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9A7A58D-8D7F-42A4-0B66-DBD86B7F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4" y="2011680"/>
            <a:ext cx="11153552" cy="4562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D" dirty="0" err="1"/>
              <a:t>Pembagian</a:t>
            </a:r>
            <a:r>
              <a:rPr lang="en-ID" dirty="0"/>
              <a:t> Data. Data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data training (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melatih</a:t>
            </a:r>
            <a:r>
              <a:rPr lang="en-ID" dirty="0"/>
              <a:t> model Machine Learning) dan testing (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dilatih</a:t>
            </a:r>
            <a:r>
              <a:rPr lang="en-ID" dirty="0"/>
              <a:t>).</a:t>
            </a:r>
          </a:p>
          <a:p>
            <a:pPr algn="just"/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.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model. 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klasifikasi</a:t>
            </a:r>
            <a:r>
              <a:rPr lang="en-ID" dirty="0"/>
              <a:t>,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akurasi</a:t>
            </a:r>
            <a:r>
              <a:rPr lang="en-ID" dirty="0"/>
              <a:t>, </a:t>
            </a:r>
            <a:r>
              <a:rPr lang="en-ID" dirty="0" err="1"/>
              <a:t>presisi</a:t>
            </a:r>
            <a:r>
              <a:rPr lang="en-ID" dirty="0"/>
              <a:t>, recall, dan F1-score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.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regresi</a:t>
            </a:r>
            <a:r>
              <a:rPr lang="en-ID" dirty="0"/>
              <a:t>,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MSE (Mean Squared Error) </a:t>
            </a:r>
            <a:r>
              <a:rPr lang="en-ID" dirty="0" err="1"/>
              <a:t>atau</a:t>
            </a:r>
            <a:r>
              <a:rPr lang="en-ID" dirty="0"/>
              <a:t> MAE (Mean Absolute Error)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.</a:t>
            </a:r>
          </a:p>
          <a:p>
            <a:pPr algn="just"/>
            <a:r>
              <a:rPr lang="en-ID" dirty="0" err="1"/>
              <a:t>Pengujian</a:t>
            </a:r>
            <a:r>
              <a:rPr lang="en-ID" dirty="0"/>
              <a:t> Model: Data testing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model. Hasil </a:t>
            </a:r>
            <a:r>
              <a:rPr lang="en-ID" dirty="0" err="1"/>
              <a:t>prediksi</a:t>
            </a:r>
            <a:r>
              <a:rPr lang="en-ID" dirty="0"/>
              <a:t> model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yang </a:t>
            </a:r>
            <a:r>
              <a:rPr lang="en-ID" dirty="0" err="1"/>
              <a:t>sebenarnya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set </a:t>
            </a:r>
            <a:r>
              <a:rPr lang="en-ID" dirty="0" err="1"/>
              <a:t>pengujian</a:t>
            </a:r>
            <a:r>
              <a:rPr lang="en-ID" dirty="0"/>
              <a:t>, dan </a:t>
            </a:r>
            <a:r>
              <a:rPr lang="en-ID" dirty="0" err="1"/>
              <a:t>metrik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yang </a:t>
            </a:r>
            <a:r>
              <a:rPr lang="en-ID" dirty="0" err="1"/>
              <a:t>dipilih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model.</a:t>
            </a:r>
          </a:p>
          <a:p>
            <a:pPr algn="just"/>
            <a:r>
              <a:rPr lang="en-ID" dirty="0" err="1"/>
              <a:t>Analisis</a:t>
            </a:r>
            <a:r>
              <a:rPr lang="en-ID" dirty="0"/>
              <a:t> Kinerja.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proses </a:t>
            </a:r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model </a:t>
            </a:r>
            <a:r>
              <a:rPr lang="en-ID" dirty="0" err="1"/>
              <a:t>mengalami</a:t>
            </a:r>
            <a:r>
              <a:rPr lang="en-ID" dirty="0"/>
              <a:t> overfitting (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terfokus</a:t>
            </a:r>
            <a:r>
              <a:rPr lang="en-ID" dirty="0"/>
              <a:t> pada data </a:t>
            </a:r>
            <a:r>
              <a:rPr lang="en-ID" dirty="0" err="1"/>
              <a:t>pelatihan</a:t>
            </a:r>
            <a:r>
              <a:rPr lang="en-ID" dirty="0"/>
              <a:t>) </a:t>
            </a:r>
            <a:r>
              <a:rPr lang="en-ID" dirty="0" err="1"/>
              <a:t>atau</a:t>
            </a:r>
            <a:r>
              <a:rPr lang="en-ID" dirty="0"/>
              <a:t> underfitting (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menangkap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).</a:t>
            </a:r>
          </a:p>
          <a:p>
            <a:pPr algn="just"/>
            <a:r>
              <a:rPr lang="en-ID" dirty="0"/>
              <a:t>Cross Validation. </a:t>
            </a:r>
            <a:r>
              <a:rPr lang="en-ID" dirty="0" err="1"/>
              <a:t>Validasi</a:t>
            </a:r>
            <a:r>
              <a:rPr lang="en-ID" dirty="0"/>
              <a:t> </a:t>
            </a:r>
            <a:r>
              <a:rPr lang="en-ID" dirty="0" err="1"/>
              <a:t>silang</a:t>
            </a:r>
            <a:r>
              <a:rPr lang="en-ID" dirty="0"/>
              <a:t> (cross-validation)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model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data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lipatan</a:t>
            </a:r>
            <a:r>
              <a:rPr lang="en-ID" dirty="0"/>
              <a:t> dan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iterasi</a:t>
            </a:r>
            <a:r>
              <a:rPr lang="en-ID" dirty="0"/>
              <a:t> </a:t>
            </a:r>
            <a:r>
              <a:rPr lang="en-ID" dirty="0" err="1"/>
              <a:t>pengujian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bias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data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 </a:t>
            </a:r>
            <a:r>
              <a:rPr lang="en-ID" dirty="0" err="1"/>
              <a:t>sekali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668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48FEF83-21BE-A3B4-36FB-FD6B1C6D5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Model </a:t>
            </a:r>
            <a:r>
              <a:rPr lang="en-ID" dirty="0" err="1"/>
              <a:t>Klasifikasi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B7AA5F7-8F8C-2060-B795-728450E2F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Model </a:t>
            </a:r>
            <a:r>
              <a:rPr lang="en-ID" dirty="0" err="1"/>
              <a:t>klasifikasi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mendeteksi</a:t>
            </a:r>
            <a:r>
              <a:rPr lang="en-ID" dirty="0"/>
              <a:t> email spam</a:t>
            </a:r>
          </a:p>
          <a:p>
            <a:r>
              <a:rPr lang="en-ID" dirty="0"/>
              <a:t>Confusion Matrix</a:t>
            </a:r>
          </a:p>
          <a:p>
            <a:pPr lvl="1"/>
            <a:r>
              <a:rPr lang="en-ID" dirty="0"/>
              <a:t>TP = 90, FP = 10, TN = 85, FN = 15.</a:t>
            </a:r>
          </a:p>
          <a:p>
            <a:pPr lvl="1"/>
            <a:r>
              <a:rPr lang="en-ID" dirty="0"/>
              <a:t>True Positive (TP), True Negative (TN), False Positive (FP), dan False Negative (FN)</a:t>
            </a:r>
          </a:p>
          <a:p>
            <a:r>
              <a:rPr lang="en-ID" dirty="0" err="1"/>
              <a:t>Hitung</a:t>
            </a:r>
            <a:r>
              <a:rPr lang="en-ID" dirty="0"/>
              <a:t> </a:t>
            </a:r>
            <a:r>
              <a:rPr lang="en-ID" dirty="0" err="1"/>
              <a:t>Metrik</a:t>
            </a:r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D59833F3-63A0-A3B7-E77C-C491C6072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8511" y="4217391"/>
            <a:ext cx="4963218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40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95029FF-7B26-6404-33A0-4EB782C2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8EA4C7D-F037-CC94-B992-A39C27008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machine learning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algoritma</a:t>
            </a:r>
            <a:r>
              <a:rPr lang="en-ID" dirty="0"/>
              <a:t> dan model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menganalisis</a:t>
            </a:r>
            <a:r>
              <a:rPr lang="en-ID" dirty="0"/>
              <a:t> data,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, dan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prediksi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endParaRPr lang="en-ID" dirty="0"/>
          </a:p>
          <a:p>
            <a:pPr algn="just"/>
            <a:r>
              <a:rPr lang="en-ID" dirty="0"/>
              <a:t>Langkah-</a:t>
            </a:r>
            <a:r>
              <a:rPr lang="en-ID" dirty="0" err="1"/>
              <a:t>langkah</a:t>
            </a:r>
            <a:r>
              <a:rPr lang="en-ID" dirty="0"/>
              <a:t> detail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1995113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rpita">
  <a:themeElements>
    <a:clrScheme name="Berpita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Berpi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erpi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TM03090430[[fn=Berpita]]</Template>
  <TotalTime>426</TotalTime>
  <Words>1375</Words>
  <Application>Microsoft Office PowerPoint</Application>
  <PresentationFormat>Layar Lebar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19" baseType="lpstr">
      <vt:lpstr>Arial</vt:lpstr>
      <vt:lpstr>Corbel</vt:lpstr>
      <vt:lpstr>Wingdings</vt:lpstr>
      <vt:lpstr>Berpita</vt:lpstr>
      <vt:lpstr>Evaluasi model dan pengambilan keputusan</vt:lpstr>
      <vt:lpstr>Evaluasi Model</vt:lpstr>
      <vt:lpstr>Langkah evaluasi model</vt:lpstr>
      <vt:lpstr>Metrik Evaluasi untuk Model Regresi</vt:lpstr>
      <vt:lpstr>Metrik Evaluasi untuk Model Klasifikasi</vt:lpstr>
      <vt:lpstr>Metrik Evaluasi untuk Model Klasifikasi</vt:lpstr>
      <vt:lpstr>Proses Evaluasi Model</vt:lpstr>
      <vt:lpstr>Contoh Evaluasi Model Klasifikasi</vt:lpstr>
      <vt:lpstr>Pengambilan keputusan</vt:lpstr>
      <vt:lpstr>langkah-langkah pengambilan keputusan menggunakan machine learning</vt:lpstr>
      <vt:lpstr>langkah-langkah pengambilan keputusan menggunakan machine learning</vt:lpstr>
      <vt:lpstr>langkah-langkah pengambilan keputusan menggunakan machine learning</vt:lpstr>
      <vt:lpstr>langkah-langkah pengambilan keputusan menggunakan machine learning</vt:lpstr>
      <vt:lpstr>langkah-langkah pengambilan keputusan menggunakan machine learning</vt:lpstr>
      <vt:lpstr>Contoh Penerapan Machine Learning dalam Pengambilan Keputusan (Studi Kasus: Mengurangi Churn Pelanggan di Perusahaan Telekomunikasi)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model dan pengambilan keputusan</dc:title>
  <dc:creator>Henni Barmawi</dc:creator>
  <cp:lastModifiedBy>Henni Barmawi</cp:lastModifiedBy>
  <cp:revision>6</cp:revision>
  <dcterms:created xsi:type="dcterms:W3CDTF">2024-06-12T08:52:02Z</dcterms:created>
  <dcterms:modified xsi:type="dcterms:W3CDTF">2024-06-12T15:58:09Z</dcterms:modified>
</cp:coreProperties>
</file>